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" charset="1" panose="000005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Open Sans Bold" charset="1" panose="020B080603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42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VAGYKXuW_ys.mp4" Type="http://schemas.openxmlformats.org/officeDocument/2006/relationships/video"/><Relationship Id="rId4" Target="../media/VAGYKXuW_ys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20825" y="-1802826"/>
            <a:ext cx="3605652" cy="2402266"/>
          </a:xfrm>
          <a:custGeom>
            <a:avLst/>
            <a:gdLst/>
            <a:ahLst/>
            <a:cxnLst/>
            <a:rect r="r" b="b" t="t" l="l"/>
            <a:pathLst>
              <a:path h="2402266" w="3605652">
                <a:moveTo>
                  <a:pt x="0" y="0"/>
                </a:moveTo>
                <a:lnTo>
                  <a:pt x="3605652" y="0"/>
                </a:lnTo>
                <a:lnTo>
                  <a:pt x="3605652" y="2402266"/>
                </a:lnTo>
                <a:lnTo>
                  <a:pt x="0" y="240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3559" y="7211304"/>
            <a:ext cx="3605652" cy="2402266"/>
          </a:xfrm>
          <a:custGeom>
            <a:avLst/>
            <a:gdLst/>
            <a:ahLst/>
            <a:cxnLst/>
            <a:rect r="r" b="b" t="t" l="l"/>
            <a:pathLst>
              <a:path h="2402266" w="3605652">
                <a:moveTo>
                  <a:pt x="0" y="0"/>
                </a:moveTo>
                <a:lnTo>
                  <a:pt x="3605652" y="0"/>
                </a:lnTo>
                <a:lnTo>
                  <a:pt x="3605652" y="2402266"/>
                </a:lnTo>
                <a:lnTo>
                  <a:pt x="0" y="240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0825" y="3605652"/>
            <a:ext cx="3605652" cy="2402266"/>
          </a:xfrm>
          <a:custGeom>
            <a:avLst/>
            <a:gdLst/>
            <a:ahLst/>
            <a:cxnLst/>
            <a:rect r="r" b="b" t="t" l="l"/>
            <a:pathLst>
              <a:path h="2402266" w="3605652">
                <a:moveTo>
                  <a:pt x="0" y="0"/>
                </a:moveTo>
                <a:lnTo>
                  <a:pt x="3605652" y="0"/>
                </a:lnTo>
                <a:lnTo>
                  <a:pt x="3605652" y="2402266"/>
                </a:lnTo>
                <a:lnTo>
                  <a:pt x="0" y="240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2348" y="0"/>
            <a:ext cx="3605652" cy="2402266"/>
          </a:xfrm>
          <a:custGeom>
            <a:avLst/>
            <a:gdLst/>
            <a:ahLst/>
            <a:cxnLst/>
            <a:rect r="r" b="b" t="t" l="l"/>
            <a:pathLst>
              <a:path h="2402266" w="3605652">
                <a:moveTo>
                  <a:pt x="0" y="0"/>
                </a:moveTo>
                <a:lnTo>
                  <a:pt x="3605652" y="0"/>
                </a:lnTo>
                <a:lnTo>
                  <a:pt x="3605652" y="2402266"/>
                </a:lnTo>
                <a:lnTo>
                  <a:pt x="0" y="240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0053559" y="1802826"/>
            <a:ext cx="3605652" cy="2402266"/>
          </a:xfrm>
          <a:custGeom>
            <a:avLst/>
            <a:gdLst/>
            <a:ahLst/>
            <a:cxnLst/>
            <a:rect r="r" b="b" t="t" l="l"/>
            <a:pathLst>
              <a:path h="2402266" w="3605652">
                <a:moveTo>
                  <a:pt x="0" y="0"/>
                </a:moveTo>
                <a:lnTo>
                  <a:pt x="3605652" y="0"/>
                </a:lnTo>
                <a:lnTo>
                  <a:pt x="3605652" y="2402266"/>
                </a:lnTo>
                <a:lnTo>
                  <a:pt x="0" y="240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788091" y="0"/>
            <a:ext cx="3605652" cy="2402266"/>
          </a:xfrm>
          <a:custGeom>
            <a:avLst/>
            <a:gdLst/>
            <a:ahLst/>
            <a:cxnLst/>
            <a:rect r="r" b="b" t="t" l="l"/>
            <a:pathLst>
              <a:path h="2402266" w="3605652">
                <a:moveTo>
                  <a:pt x="0" y="0"/>
                </a:moveTo>
                <a:lnTo>
                  <a:pt x="3605652" y="0"/>
                </a:lnTo>
                <a:lnTo>
                  <a:pt x="3605652" y="2402266"/>
                </a:lnTo>
                <a:lnTo>
                  <a:pt x="0" y="240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4682348" y="3951892"/>
            <a:ext cx="3605652" cy="2402266"/>
          </a:xfrm>
          <a:custGeom>
            <a:avLst/>
            <a:gdLst/>
            <a:ahLst/>
            <a:cxnLst/>
            <a:rect r="r" b="b" t="t" l="l"/>
            <a:pathLst>
              <a:path h="2402266" w="3605652">
                <a:moveTo>
                  <a:pt x="0" y="0"/>
                </a:moveTo>
                <a:lnTo>
                  <a:pt x="3605652" y="0"/>
                </a:lnTo>
                <a:lnTo>
                  <a:pt x="3605652" y="2402266"/>
                </a:lnTo>
                <a:lnTo>
                  <a:pt x="0" y="240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101145" y="847339"/>
            <a:ext cx="2158155" cy="1380980"/>
            <a:chOff x="0" y="0"/>
            <a:chExt cx="2877541" cy="18413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6788" y="96543"/>
              <a:ext cx="1057389" cy="560416"/>
            </a:xfrm>
            <a:custGeom>
              <a:avLst/>
              <a:gdLst/>
              <a:ahLst/>
              <a:cxnLst/>
              <a:rect r="r" b="b" t="t" l="l"/>
              <a:pathLst>
                <a:path h="560416" w="1057389">
                  <a:moveTo>
                    <a:pt x="0" y="0"/>
                  </a:moveTo>
                  <a:lnTo>
                    <a:pt x="1057389" y="0"/>
                  </a:lnTo>
                  <a:lnTo>
                    <a:pt x="1057389" y="560416"/>
                  </a:lnTo>
                  <a:lnTo>
                    <a:pt x="0" y="560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26664" y="133350"/>
              <a:ext cx="2750877" cy="650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87"/>
                </a:lnSpc>
              </a:pPr>
              <a:r>
                <a:rPr lang="en-US" sz="3867" spc="-23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INDOOR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05090"/>
              <a:ext cx="2877541" cy="1136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4"/>
                </a:lnSpc>
              </a:pPr>
              <a:r>
                <a:rPr lang="en-US" sz="6362" spc="-38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ROUTES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844364" y="4111885"/>
            <a:ext cx="10652433" cy="1079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6"/>
              </a:lnSpc>
            </a:pPr>
            <a:r>
              <a:rPr lang="en-US" sz="7614" spc="6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7614" spc="6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INDOOR ROUTES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0" y="1807635"/>
            <a:ext cx="8108992" cy="6671731"/>
            <a:chOff x="0" y="0"/>
            <a:chExt cx="6184570" cy="50883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D94E4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6"/>
              <a:stretch>
                <a:fillRect l="0" t="-6929" r="0" b="-109146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-5400000">
            <a:off x="5821403" y="5102273"/>
            <a:ext cx="3488440" cy="82454"/>
          </a:xfrm>
          <a:custGeom>
            <a:avLst/>
            <a:gdLst/>
            <a:ahLst/>
            <a:cxnLst/>
            <a:rect r="r" b="b" t="t" l="l"/>
            <a:pathLst>
              <a:path h="82454" w="3488440">
                <a:moveTo>
                  <a:pt x="0" y="0"/>
                </a:moveTo>
                <a:lnTo>
                  <a:pt x="3488440" y="0"/>
                </a:lnTo>
                <a:lnTo>
                  <a:pt x="3488440" y="82454"/>
                </a:lnTo>
                <a:lnTo>
                  <a:pt x="0" y="82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144000" y="7195936"/>
            <a:ext cx="2158155" cy="82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4"/>
              </a:lnSpc>
            </a:pPr>
            <a:r>
              <a:rPr lang="en-US" b="true" sz="6362" spc="693">
                <a:solidFill>
                  <a:srgbClr val="062D3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&gt;&gt;&gt;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835977" y="7800698"/>
            <a:ext cx="883751" cy="432725"/>
            <a:chOff x="0" y="0"/>
            <a:chExt cx="1178335" cy="576967"/>
          </a:xfrm>
        </p:grpSpPr>
        <p:sp>
          <p:nvSpPr>
            <p:cNvPr name="Freeform 20" id="2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11529" cy="576967"/>
            </a:xfrm>
            <a:custGeom>
              <a:avLst/>
              <a:gdLst/>
              <a:ahLst/>
              <a:cxnLst/>
              <a:rect r="r" b="b" t="t" l="l"/>
              <a:pathLst>
                <a:path h="576967" w="411529">
                  <a:moveTo>
                    <a:pt x="0" y="0"/>
                  </a:moveTo>
                  <a:lnTo>
                    <a:pt x="411529" y="0"/>
                  </a:lnTo>
                  <a:lnTo>
                    <a:pt x="411529" y="576967"/>
                  </a:lnTo>
                  <a:lnTo>
                    <a:pt x="0" y="576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1309" t="-33521" r="-142285" b="-43682"/>
              </a:stretch>
            </a:blipFill>
          </p:spPr>
        </p:sp>
        <p:sp>
          <p:nvSpPr>
            <p:cNvPr name="Freeform 21" id="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383403" y="0"/>
              <a:ext cx="411529" cy="576967"/>
            </a:xfrm>
            <a:custGeom>
              <a:avLst/>
              <a:gdLst/>
              <a:ahLst/>
              <a:cxnLst/>
              <a:rect r="r" b="b" t="t" l="l"/>
              <a:pathLst>
                <a:path h="576967" w="411529">
                  <a:moveTo>
                    <a:pt x="0" y="0"/>
                  </a:moveTo>
                  <a:lnTo>
                    <a:pt x="411529" y="0"/>
                  </a:lnTo>
                  <a:lnTo>
                    <a:pt x="411529" y="576967"/>
                  </a:lnTo>
                  <a:lnTo>
                    <a:pt x="0" y="576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1309" t="-33521" r="-142285" b="-43682"/>
              </a:stretch>
            </a:blipFill>
          </p:spPr>
        </p:sp>
        <p:sp>
          <p:nvSpPr>
            <p:cNvPr name="Freeform 22" id="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766805" y="0"/>
              <a:ext cx="411529" cy="576967"/>
            </a:xfrm>
            <a:custGeom>
              <a:avLst/>
              <a:gdLst/>
              <a:ahLst/>
              <a:cxnLst/>
              <a:rect r="r" b="b" t="t" l="l"/>
              <a:pathLst>
                <a:path h="576967" w="411529">
                  <a:moveTo>
                    <a:pt x="0" y="0"/>
                  </a:moveTo>
                  <a:lnTo>
                    <a:pt x="411530" y="0"/>
                  </a:lnTo>
                  <a:lnTo>
                    <a:pt x="411530" y="576967"/>
                  </a:lnTo>
                  <a:lnTo>
                    <a:pt x="0" y="576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1309" t="-33521" r="-142285" b="-43682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098406" y="-66675"/>
            <a:ext cx="6273589" cy="8551631"/>
          </a:xfrm>
          <a:custGeom>
            <a:avLst/>
            <a:gdLst/>
            <a:ahLst/>
            <a:cxnLst/>
            <a:rect r="r" b="b" t="t" l="l"/>
            <a:pathLst>
              <a:path h="8551631" w="6273589">
                <a:moveTo>
                  <a:pt x="0" y="0"/>
                </a:moveTo>
                <a:lnTo>
                  <a:pt x="6273590" y="0"/>
                </a:lnTo>
                <a:lnTo>
                  <a:pt x="6273590" y="8551631"/>
                </a:lnTo>
                <a:lnTo>
                  <a:pt x="0" y="8551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2804" t="-16328" r="-56463" b="-114098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835977" y="8374337"/>
            <a:ext cx="308610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b="true" sz="1500" spc="213">
                <a:solidFill>
                  <a:srgbClr val="FBF8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EDUARDO ARVELINO</a:t>
            </a:r>
          </a:p>
          <a:p>
            <a:pPr algn="l">
              <a:lnSpc>
                <a:spcPts val="2100"/>
              </a:lnSpc>
            </a:pPr>
            <a:r>
              <a:rPr lang="en-US" b="true" sz="1500" spc="213">
                <a:solidFill>
                  <a:srgbClr val="229EB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EDUARDO ARAUJO</a:t>
            </a:r>
          </a:p>
          <a:p>
            <a:pPr algn="l">
              <a:lnSpc>
                <a:spcPts val="2100"/>
              </a:lnSpc>
            </a:pPr>
            <a:r>
              <a:rPr lang="en-US" b="true" sz="1500" spc="213">
                <a:solidFill>
                  <a:srgbClr val="FBF8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GUSTAVO TOMADON</a:t>
            </a:r>
          </a:p>
          <a:p>
            <a:pPr algn="l">
              <a:lnSpc>
                <a:spcPts val="2100"/>
              </a:lnSpc>
            </a:pPr>
            <a:r>
              <a:rPr lang="en-US" b="true" sz="1500" spc="213">
                <a:solidFill>
                  <a:srgbClr val="229EB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IGOR WOLF</a:t>
            </a:r>
          </a:p>
          <a:p>
            <a:pPr algn="l">
              <a:lnSpc>
                <a:spcPts val="2100"/>
              </a:lnSpc>
            </a:pPr>
            <a:r>
              <a:rPr lang="en-US" b="true" sz="1500" spc="213">
                <a:solidFill>
                  <a:srgbClr val="FBF8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RAFAEL PAGLIARI</a:t>
            </a:r>
          </a:p>
        </p:txBody>
      </p:sp>
      <p:grpSp>
        <p:nvGrpSpPr>
          <p:cNvPr name="Group 25" id="25"/>
          <p:cNvGrpSpPr/>
          <p:nvPr/>
        </p:nvGrpSpPr>
        <p:grpSpPr>
          <a:xfrm rot="2565198">
            <a:off x="1213888" y="7685515"/>
            <a:ext cx="2229784" cy="2127274"/>
            <a:chOff x="0" y="0"/>
            <a:chExt cx="587268" cy="5602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87268" cy="560270"/>
            </a:xfrm>
            <a:custGeom>
              <a:avLst/>
              <a:gdLst/>
              <a:ahLst/>
              <a:cxnLst/>
              <a:rect r="r" b="b" t="t" l="l"/>
              <a:pathLst>
                <a:path h="560270" w="587268">
                  <a:moveTo>
                    <a:pt x="0" y="0"/>
                  </a:moveTo>
                  <a:lnTo>
                    <a:pt x="587268" y="0"/>
                  </a:lnTo>
                  <a:lnTo>
                    <a:pt x="587268" y="560270"/>
                  </a:lnTo>
                  <a:lnTo>
                    <a:pt x="0" y="560270"/>
                  </a:lnTo>
                  <a:close/>
                </a:path>
              </a:pathLst>
            </a:custGeom>
            <a:solidFill>
              <a:srgbClr val="062D3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587268" cy="579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9488762"/>
            <a:ext cx="314099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b="true" sz="1500" spc="21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DEZEMBRO 2024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5400000">
            <a:off x="5432371" y="9050390"/>
            <a:ext cx="3533134" cy="2402266"/>
          </a:xfrm>
          <a:custGeom>
            <a:avLst/>
            <a:gdLst/>
            <a:ahLst/>
            <a:cxnLst/>
            <a:rect r="r" b="b" t="t" l="l"/>
            <a:pathLst>
              <a:path h="2402266" w="3533134">
                <a:moveTo>
                  <a:pt x="0" y="0"/>
                </a:moveTo>
                <a:lnTo>
                  <a:pt x="3533133" y="0"/>
                </a:lnTo>
                <a:lnTo>
                  <a:pt x="3533133" y="2402265"/>
                </a:lnTo>
                <a:lnTo>
                  <a:pt x="0" y="2402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52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54900" y="5705940"/>
            <a:ext cx="3609422" cy="85314"/>
          </a:xfrm>
          <a:custGeom>
            <a:avLst/>
            <a:gdLst/>
            <a:ahLst/>
            <a:cxnLst/>
            <a:rect r="r" b="b" t="t" l="l"/>
            <a:pathLst>
              <a:path h="85314" w="3609422">
                <a:moveTo>
                  <a:pt x="0" y="0"/>
                </a:moveTo>
                <a:lnTo>
                  <a:pt x="3609422" y="0"/>
                </a:lnTo>
                <a:lnTo>
                  <a:pt x="3609422" y="85313"/>
                </a:lnTo>
                <a:lnTo>
                  <a:pt x="0" y="85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01145" y="847339"/>
            <a:ext cx="2158155" cy="1380980"/>
            <a:chOff x="0" y="0"/>
            <a:chExt cx="2877541" cy="1841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6788" y="96543"/>
              <a:ext cx="1057389" cy="560416"/>
            </a:xfrm>
            <a:custGeom>
              <a:avLst/>
              <a:gdLst/>
              <a:ahLst/>
              <a:cxnLst/>
              <a:rect r="r" b="b" t="t" l="l"/>
              <a:pathLst>
                <a:path h="560416" w="1057389">
                  <a:moveTo>
                    <a:pt x="0" y="0"/>
                  </a:moveTo>
                  <a:lnTo>
                    <a:pt x="1057389" y="0"/>
                  </a:lnTo>
                  <a:lnTo>
                    <a:pt x="1057389" y="560416"/>
                  </a:lnTo>
                  <a:lnTo>
                    <a:pt x="0" y="560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26664" y="133350"/>
              <a:ext cx="2750877" cy="650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87"/>
                </a:lnSpc>
              </a:pPr>
              <a:r>
                <a:rPr lang="en-US" sz="3867" spc="-23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INDOOR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05090"/>
              <a:ext cx="2877541" cy="1136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44"/>
                </a:lnSpc>
              </a:pPr>
              <a:r>
                <a:rPr lang="en-US" sz="6362" spc="-38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ROUTES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2040561" y="4149300"/>
            <a:ext cx="0" cy="3198592"/>
          </a:xfrm>
          <a:prstGeom prst="line">
            <a:avLst/>
          </a:prstGeom>
          <a:ln cap="flat" w="38100">
            <a:solidFill>
              <a:srgbClr val="5493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5400000">
            <a:off x="10458150" y="2346722"/>
            <a:ext cx="10287000" cy="5593556"/>
          </a:xfrm>
          <a:custGeom>
            <a:avLst/>
            <a:gdLst/>
            <a:ahLst/>
            <a:cxnLst/>
            <a:rect r="r" b="b" t="t" l="l"/>
            <a:pathLst>
              <a:path h="5593556" w="10287000">
                <a:moveTo>
                  <a:pt x="0" y="0"/>
                </a:moveTo>
                <a:lnTo>
                  <a:pt x="10287000" y="0"/>
                </a:lnTo>
                <a:lnTo>
                  <a:pt x="10287000" y="5593556"/>
                </a:lnTo>
                <a:lnTo>
                  <a:pt x="0" y="5593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55667">
            <a:off x="9769505" y="3127714"/>
            <a:ext cx="8494316" cy="6139673"/>
          </a:xfrm>
          <a:custGeom>
            <a:avLst/>
            <a:gdLst/>
            <a:ahLst/>
            <a:cxnLst/>
            <a:rect r="r" b="b" t="t" l="l"/>
            <a:pathLst>
              <a:path h="6139673" w="8494316">
                <a:moveTo>
                  <a:pt x="0" y="0"/>
                </a:moveTo>
                <a:lnTo>
                  <a:pt x="8494316" y="0"/>
                </a:lnTo>
                <a:lnTo>
                  <a:pt x="8494316" y="6139673"/>
                </a:lnTo>
                <a:lnTo>
                  <a:pt x="0" y="6139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1933" t="-21015" r="-41732" b="-1302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16954" y="1543394"/>
            <a:ext cx="630198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493AD"/>
                </a:solidFill>
                <a:latin typeface="Anton"/>
                <a:ea typeface="Anton"/>
                <a:cs typeface="Anton"/>
                <a:sym typeface="Anton"/>
              </a:rPr>
              <a:t>Introdução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98141" y="4082625"/>
            <a:ext cx="6572815" cy="325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3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Solução </a:t>
            </a:r>
            <a:r>
              <a:rPr lang="en-US" sz="373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inovadora</a:t>
            </a:r>
            <a:r>
              <a:rPr lang="en-US" sz="3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navegação interna que facilita a localização de pontos de interesse em ambientes complexos.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995171" y="999739"/>
            <a:ext cx="1416529" cy="906422"/>
            <a:chOff x="0" y="0"/>
            <a:chExt cx="1888706" cy="12085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4146" y="63367"/>
              <a:ext cx="694029" cy="367835"/>
            </a:xfrm>
            <a:custGeom>
              <a:avLst/>
              <a:gdLst/>
              <a:ahLst/>
              <a:cxnLst/>
              <a:rect r="r" b="b" t="t" l="l"/>
              <a:pathLst>
                <a:path h="367835" w="694029">
                  <a:moveTo>
                    <a:pt x="0" y="0"/>
                  </a:moveTo>
                  <a:lnTo>
                    <a:pt x="694029" y="0"/>
                  </a:lnTo>
                  <a:lnTo>
                    <a:pt x="694029" y="367836"/>
                  </a:lnTo>
                  <a:lnTo>
                    <a:pt x="0" y="367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3137" y="85725"/>
              <a:ext cx="1805569" cy="428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7"/>
                </a:lnSpc>
              </a:pPr>
              <a:r>
                <a:rPr lang="en-US" sz="2538" spc="-15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INDOOR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58014"/>
              <a:ext cx="1888706" cy="750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7"/>
                </a:lnSpc>
              </a:pPr>
              <a:r>
                <a:rPr lang="en-US" sz="4175" spc="-25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ROUTES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5" t="-4578" r="0" b="-2324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8779"/>
            <a:ext cx="18288000" cy="10315779"/>
            <a:chOff x="0" y="0"/>
            <a:chExt cx="4816593" cy="2716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6913"/>
            </a:xfrm>
            <a:custGeom>
              <a:avLst/>
              <a:gdLst/>
              <a:ahLst/>
              <a:cxnLst/>
              <a:rect r="r" b="b" t="t" l="l"/>
              <a:pathLst>
                <a:path h="27169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6913"/>
                  </a:lnTo>
                  <a:lnTo>
                    <a:pt x="0" y="2716913"/>
                  </a:lnTo>
                  <a:close/>
                </a:path>
              </a:pathLst>
            </a:custGeom>
            <a:solidFill>
              <a:srgbClr val="FBF8F1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55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057272" y="-470967"/>
            <a:ext cx="5230728" cy="11299683"/>
            <a:chOff x="0" y="0"/>
            <a:chExt cx="4409211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09211" cy="9525000"/>
            </a:xfrm>
            <a:custGeom>
              <a:avLst/>
              <a:gdLst/>
              <a:ahLst/>
              <a:cxnLst/>
              <a:rect r="r" b="b" t="t" l="l"/>
              <a:pathLst>
                <a:path h="9525000" w="4409211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149913" y="0"/>
                    <a:pt x="335100" y="0"/>
                  </a:cubicBezTo>
                  <a:lnTo>
                    <a:pt x="4074111" y="0"/>
                  </a:lnTo>
                  <a:cubicBezTo>
                    <a:pt x="4259298" y="0"/>
                    <a:pt x="4409211" y="217170"/>
                    <a:pt x="4409211" y="482600"/>
                  </a:cubicBezTo>
                  <a:lnTo>
                    <a:pt x="4409211" y="9042400"/>
                  </a:lnTo>
                  <a:cubicBezTo>
                    <a:pt x="4409211" y="9309100"/>
                    <a:pt x="4259298" y="9525000"/>
                    <a:pt x="4074111" y="9525000"/>
                  </a:cubicBezTo>
                  <a:lnTo>
                    <a:pt x="335100" y="9525000"/>
                  </a:lnTo>
                  <a:cubicBezTo>
                    <a:pt x="150795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8308" t="0" r="-215736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1027249" y="2565401"/>
            <a:ext cx="10596352" cy="0"/>
          </a:xfrm>
          <a:prstGeom prst="line">
            <a:avLst/>
          </a:prstGeom>
          <a:ln cap="flat" w="38100">
            <a:solidFill>
              <a:srgbClr val="5493A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7784" y="4513453"/>
            <a:ext cx="1679257" cy="167925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233184" y="4418853"/>
            <a:ext cx="1868458" cy="18684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93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7249" y="838200"/>
            <a:ext cx="1007655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62D3D"/>
                </a:solidFill>
                <a:latin typeface="Anton"/>
                <a:ea typeface="Anton"/>
                <a:cs typeface="Anton"/>
                <a:sym typeface="Anton"/>
              </a:rPr>
              <a:t>Persona / Clientes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728058"/>
            <a:ext cx="10602219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9"/>
              </a:lnSpc>
              <a:spcBef>
                <a:spcPct val="0"/>
              </a:spcBef>
            </a:pPr>
            <a:r>
              <a:rPr lang="en-US" b="true" sz="1799" spc="71">
                <a:solidFill>
                  <a:srgbClr val="062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QUANTIDADE DE PESSOAS COM APARELHOS MOVEIS EM DETERMINADOS LOCAIS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3184" y="6613507"/>
            <a:ext cx="251105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99">
                <a:solidFill>
                  <a:srgbClr val="5493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Centro de Convenções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3184" y="7400079"/>
            <a:ext cx="2682685" cy="32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  <a:spcBef>
                <a:spcPct val="0"/>
              </a:spcBef>
            </a:pPr>
            <a:r>
              <a:rPr lang="en-US" b="true" sz="1200" spc="48">
                <a:solidFill>
                  <a:srgbClr val="062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SXSW (SOUTH BY SOUTHWEST) 2018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1467722" y="4757735"/>
            <a:ext cx="244585" cy="3979498"/>
          </a:xfrm>
          <a:prstGeom prst="line">
            <a:avLst/>
          </a:prstGeom>
          <a:ln cap="flat" w="38100">
            <a:solidFill>
              <a:srgbClr val="5493AD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5407938" y="4418853"/>
            <a:ext cx="1868458" cy="186845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93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02538" y="4513453"/>
            <a:ext cx="1679257" cy="1679257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407938" y="6613507"/>
            <a:ext cx="3095290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spc="99" b="true">
                <a:solidFill>
                  <a:srgbClr val="5493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Instituições Universitárias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407938" y="7400079"/>
            <a:ext cx="2682685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  <a:spcBef>
                <a:spcPct val="0"/>
              </a:spcBef>
            </a:pPr>
            <a:r>
              <a:rPr lang="en-US" b="true" sz="1200" spc="48">
                <a:solidFill>
                  <a:srgbClr val="062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UNIVERSIDADE DE TECNOLOGIA E INOVAÇÃO (UTI) 2022</a:t>
            </a:r>
          </a:p>
        </p:txBody>
      </p:sp>
      <p:sp>
        <p:nvSpPr>
          <p:cNvPr name="AutoShape 24" id="24"/>
          <p:cNvSpPr/>
          <p:nvPr/>
        </p:nvSpPr>
        <p:spPr>
          <a:xfrm flipH="true" flipV="true">
            <a:off x="5642476" y="4757735"/>
            <a:ext cx="244585" cy="3979498"/>
          </a:xfrm>
          <a:prstGeom prst="line">
            <a:avLst/>
          </a:prstGeom>
          <a:ln cap="flat" w="38100">
            <a:solidFill>
              <a:srgbClr val="5493AD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762461" y="4418853"/>
            <a:ext cx="1868458" cy="186845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93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57062" y="4513453"/>
            <a:ext cx="1679257" cy="1679257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762461" y="6613507"/>
            <a:ext cx="2511051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 spc="99">
                <a:solidFill>
                  <a:srgbClr val="5493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Aeroportos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62461" y="7400079"/>
            <a:ext cx="2682685" cy="65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b="true" sz="1200" spc="48">
                <a:solidFill>
                  <a:srgbClr val="062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SITA (SOCIETY INTERNATIONAL TELECOMMUNICATION AERONAUTICS) 2019</a:t>
            </a:r>
          </a:p>
          <a:p>
            <a:pPr algn="l">
              <a:lnSpc>
                <a:spcPts val="1320"/>
              </a:lnSpc>
              <a:spcBef>
                <a:spcPct val="0"/>
              </a:spcBef>
            </a:pPr>
          </a:p>
        </p:txBody>
      </p:sp>
      <p:sp>
        <p:nvSpPr>
          <p:cNvPr name="AutoShape 31" id="31"/>
          <p:cNvSpPr/>
          <p:nvPr/>
        </p:nvSpPr>
        <p:spPr>
          <a:xfrm flipH="true" flipV="true">
            <a:off x="9997000" y="4757735"/>
            <a:ext cx="244585" cy="3979498"/>
          </a:xfrm>
          <a:prstGeom prst="line">
            <a:avLst/>
          </a:prstGeom>
          <a:ln cap="flat" w="38100">
            <a:solidFill>
              <a:srgbClr val="5493AD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5842771" y="8351878"/>
            <a:ext cx="1416529" cy="906422"/>
            <a:chOff x="0" y="0"/>
            <a:chExt cx="1888706" cy="12085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24146" y="63367"/>
              <a:ext cx="694029" cy="367835"/>
            </a:xfrm>
            <a:custGeom>
              <a:avLst/>
              <a:gdLst/>
              <a:ahLst/>
              <a:cxnLst/>
              <a:rect r="r" b="b" t="t" l="l"/>
              <a:pathLst>
                <a:path h="367835" w="694029">
                  <a:moveTo>
                    <a:pt x="0" y="0"/>
                  </a:moveTo>
                  <a:lnTo>
                    <a:pt x="694029" y="0"/>
                  </a:lnTo>
                  <a:lnTo>
                    <a:pt x="694029" y="367836"/>
                  </a:lnTo>
                  <a:lnTo>
                    <a:pt x="0" y="367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83137" y="85725"/>
              <a:ext cx="1805569" cy="428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7"/>
                </a:lnSpc>
              </a:pPr>
              <a:r>
                <a:rPr lang="en-US" sz="2538" spc="-15">
                  <a:solidFill>
                    <a:srgbClr val="062D3D"/>
                  </a:solidFill>
                  <a:latin typeface="Anton"/>
                  <a:ea typeface="Anton"/>
                  <a:cs typeface="Anton"/>
                  <a:sym typeface="Anton"/>
                </a:rPr>
                <a:t>INDOOR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458014"/>
              <a:ext cx="1888706" cy="750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7"/>
                </a:lnSpc>
              </a:pPr>
              <a:r>
                <a:rPr lang="en-US" sz="4175" spc="-25">
                  <a:solidFill>
                    <a:srgbClr val="062D3D"/>
                  </a:solidFill>
                  <a:latin typeface="Anton"/>
                  <a:ea typeface="Anton"/>
                  <a:cs typeface="Anton"/>
                  <a:sym typeface="Anton"/>
                </a:rPr>
                <a:t>ROUTES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05" r="0" b="-62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62D3D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30886" y="5448479"/>
            <a:ext cx="7357369" cy="4422935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5400000">
            <a:off x="172906" y="2344478"/>
            <a:ext cx="10287000" cy="5593556"/>
          </a:xfrm>
          <a:custGeom>
            <a:avLst/>
            <a:gdLst/>
            <a:ahLst/>
            <a:cxnLst/>
            <a:rect r="r" b="b" t="t" l="l"/>
            <a:pathLst>
              <a:path h="5593556" w="10287000">
                <a:moveTo>
                  <a:pt x="0" y="0"/>
                </a:moveTo>
                <a:lnTo>
                  <a:pt x="10287000" y="0"/>
                </a:lnTo>
                <a:lnTo>
                  <a:pt x="10287000" y="5593556"/>
                </a:lnTo>
                <a:lnTo>
                  <a:pt x="0" y="5593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87490" y="0"/>
            <a:ext cx="11229305" cy="10287000"/>
          </a:xfrm>
          <a:custGeom>
            <a:avLst/>
            <a:gdLst/>
            <a:ahLst/>
            <a:cxnLst/>
            <a:rect r="r" b="b" t="t" l="l"/>
            <a:pathLst>
              <a:path h="10287000" w="11229305">
                <a:moveTo>
                  <a:pt x="0" y="0"/>
                </a:moveTo>
                <a:lnTo>
                  <a:pt x="11229305" y="0"/>
                </a:lnTo>
                <a:lnTo>
                  <a:pt x="112293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4634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5316406" y="3577756"/>
            <a:ext cx="2557196" cy="3289288"/>
          </a:xfrm>
          <a:prstGeom prst="line">
            <a:avLst/>
          </a:prstGeom>
          <a:ln cap="flat" w="57150">
            <a:solidFill>
              <a:srgbClr val="5493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3778760" y="4891774"/>
            <a:ext cx="1552121" cy="2000717"/>
          </a:xfrm>
          <a:prstGeom prst="line">
            <a:avLst/>
          </a:prstGeom>
          <a:ln cap="flat" w="57150">
            <a:solidFill>
              <a:srgbClr val="5493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9144000" y="1028700"/>
            <a:ext cx="6826589" cy="1173237"/>
            <a:chOff x="0" y="0"/>
            <a:chExt cx="2173394" cy="3735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3394" cy="373526"/>
            </a:xfrm>
            <a:custGeom>
              <a:avLst/>
              <a:gdLst/>
              <a:ahLst/>
              <a:cxnLst/>
              <a:rect r="r" b="b" t="t" l="l"/>
              <a:pathLst>
                <a:path h="373526" w="2173394">
                  <a:moveTo>
                    <a:pt x="27218" y="0"/>
                  </a:moveTo>
                  <a:lnTo>
                    <a:pt x="2146176" y="0"/>
                  </a:lnTo>
                  <a:cubicBezTo>
                    <a:pt x="2153395" y="0"/>
                    <a:pt x="2160318" y="2868"/>
                    <a:pt x="2165422" y="7972"/>
                  </a:cubicBezTo>
                  <a:cubicBezTo>
                    <a:pt x="2170526" y="13076"/>
                    <a:pt x="2173394" y="19999"/>
                    <a:pt x="2173394" y="27218"/>
                  </a:cubicBezTo>
                  <a:lnTo>
                    <a:pt x="2173394" y="346308"/>
                  </a:lnTo>
                  <a:cubicBezTo>
                    <a:pt x="2173394" y="353526"/>
                    <a:pt x="2170526" y="360449"/>
                    <a:pt x="2165422" y="365554"/>
                  </a:cubicBezTo>
                  <a:cubicBezTo>
                    <a:pt x="2160318" y="370658"/>
                    <a:pt x="2153395" y="373526"/>
                    <a:pt x="2146176" y="373526"/>
                  </a:cubicBezTo>
                  <a:lnTo>
                    <a:pt x="27218" y="373526"/>
                  </a:lnTo>
                  <a:cubicBezTo>
                    <a:pt x="12186" y="373526"/>
                    <a:pt x="0" y="361340"/>
                    <a:pt x="0" y="346308"/>
                  </a:cubicBezTo>
                  <a:lnTo>
                    <a:pt x="0" y="27218"/>
                  </a:lnTo>
                  <a:cubicBezTo>
                    <a:pt x="0" y="19999"/>
                    <a:pt x="2868" y="13076"/>
                    <a:pt x="7972" y="7972"/>
                  </a:cubicBezTo>
                  <a:cubicBezTo>
                    <a:pt x="13076" y="2868"/>
                    <a:pt x="19999" y="0"/>
                    <a:pt x="272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5493AD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73394" cy="411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322692" y="1136977"/>
            <a:ext cx="6469206" cy="95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4"/>
              </a:lnSpc>
              <a:spcBef>
                <a:spcPct val="0"/>
              </a:spcBef>
            </a:pPr>
            <a:r>
              <a:rPr lang="en-US" sz="6295">
                <a:solidFill>
                  <a:srgbClr val="FBF8F1"/>
                </a:solidFill>
                <a:latin typeface="Anton"/>
                <a:ea typeface="Anton"/>
                <a:cs typeface="Anton"/>
                <a:sym typeface="Anton"/>
              </a:rPr>
              <a:t>Análise de Mercado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2432276"/>
            <a:ext cx="8252105" cy="147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 spc="140">
                <a:solidFill>
                  <a:srgbClr val="FBF8F1"/>
                </a:solidFill>
                <a:latin typeface="Montserrat"/>
                <a:ea typeface="Montserrat"/>
                <a:cs typeface="Montserrat"/>
                <a:sym typeface="Montserrat"/>
              </a:rPr>
              <a:t>Demanda por Tecnologia e Soluções de Navegação;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 spc="140">
                <a:solidFill>
                  <a:srgbClr val="FBF8F1"/>
                </a:solidFill>
                <a:latin typeface="Montserrat"/>
                <a:ea typeface="Montserrat"/>
                <a:cs typeface="Montserrat"/>
                <a:sym typeface="Montserrat"/>
              </a:rPr>
              <a:t>Proposta de Valores do Indoor Routes;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sz="2000" spc="140">
                <a:solidFill>
                  <a:srgbClr val="FBF8F1"/>
                </a:solidFill>
                <a:latin typeface="Montserrat"/>
                <a:ea typeface="Montserrat"/>
                <a:cs typeface="Montserrat"/>
                <a:sym typeface="Montserrat"/>
              </a:rPr>
              <a:t>Tendências e Oportunidades.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5356723"/>
            <a:ext cx="682658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Empresas que buscam tecnologia</a:t>
            </a:r>
          </a:p>
        </p:txBody>
      </p:sp>
      <p:sp>
        <p:nvSpPr>
          <p:cNvPr name="AutoShape 17" id="17"/>
          <p:cNvSpPr/>
          <p:nvPr/>
        </p:nvSpPr>
        <p:spPr>
          <a:xfrm>
            <a:off x="9144000" y="1615318"/>
            <a:ext cx="9144000" cy="2676766"/>
          </a:xfrm>
          <a:prstGeom prst="line">
            <a:avLst/>
          </a:prstGeom>
          <a:ln cap="flat" w="38100">
            <a:solidFill>
              <a:srgbClr val="5493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14" r="0" b="-55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F8F1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430980" y="6575391"/>
            <a:ext cx="1566012" cy="156601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62D3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3074418" y="8120397"/>
            <a:ext cx="12139568" cy="21006"/>
          </a:xfrm>
          <a:prstGeom prst="line">
            <a:avLst/>
          </a:prstGeom>
          <a:ln cap="flat" w="38100">
            <a:solidFill>
              <a:srgbClr val="062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291412" y="6554385"/>
            <a:ext cx="1566012" cy="156601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62D3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9124748" y="2735779"/>
            <a:ext cx="0" cy="6627296"/>
          </a:xfrm>
          <a:prstGeom prst="line">
            <a:avLst/>
          </a:prstGeom>
          <a:ln cap="flat" w="38100">
            <a:solidFill>
              <a:srgbClr val="062D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291009" y="3533733"/>
            <a:ext cx="13705579" cy="2008882"/>
            <a:chOff x="0" y="0"/>
            <a:chExt cx="18274106" cy="267850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16186090" y="28008"/>
              <a:ext cx="2088015" cy="208801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62D3D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6567971" y="380499"/>
              <a:ext cx="1324254" cy="1383033"/>
            </a:xfrm>
            <a:custGeom>
              <a:avLst/>
              <a:gdLst/>
              <a:ahLst/>
              <a:cxnLst/>
              <a:rect r="r" b="b" t="t" l="l"/>
              <a:pathLst>
                <a:path h="1383033" w="1324254">
                  <a:moveTo>
                    <a:pt x="0" y="0"/>
                  </a:moveTo>
                  <a:lnTo>
                    <a:pt x="1324254" y="0"/>
                  </a:lnTo>
                  <a:lnTo>
                    <a:pt x="1324254" y="1383033"/>
                  </a:lnTo>
                  <a:lnTo>
                    <a:pt x="0" y="1383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9" id="19"/>
            <p:cNvSpPr/>
            <p:nvPr/>
          </p:nvSpPr>
          <p:spPr>
            <a:xfrm>
              <a:off x="1044008" y="2088015"/>
              <a:ext cx="16186090" cy="28008"/>
            </a:xfrm>
            <a:prstGeom prst="line">
              <a:avLst/>
            </a:prstGeom>
            <a:ln cap="flat" w="50800">
              <a:solidFill>
                <a:srgbClr val="062D3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2088015" cy="208801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62D3D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352491" y="352491"/>
              <a:ext cx="1383033" cy="1383033"/>
            </a:xfrm>
            <a:custGeom>
              <a:avLst/>
              <a:gdLst/>
              <a:ahLst/>
              <a:cxnLst/>
              <a:rect r="r" b="b" t="t" l="l"/>
              <a:pathLst>
                <a:path h="1383033" w="1383033">
                  <a:moveTo>
                    <a:pt x="0" y="0"/>
                  </a:moveTo>
                  <a:lnTo>
                    <a:pt x="1383033" y="0"/>
                  </a:lnTo>
                  <a:lnTo>
                    <a:pt x="1383033" y="1383033"/>
                  </a:lnTo>
                  <a:lnTo>
                    <a:pt x="0" y="1383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2544314" y="6853671"/>
            <a:ext cx="1060207" cy="967439"/>
          </a:xfrm>
          <a:custGeom>
            <a:avLst/>
            <a:gdLst/>
            <a:ahLst/>
            <a:cxnLst/>
            <a:rect r="r" b="b" t="t" l="l"/>
            <a:pathLst>
              <a:path h="967439" w="1060207">
                <a:moveTo>
                  <a:pt x="0" y="0"/>
                </a:moveTo>
                <a:lnTo>
                  <a:pt x="1060207" y="0"/>
                </a:lnTo>
                <a:lnTo>
                  <a:pt x="1060207" y="967439"/>
                </a:lnTo>
                <a:lnTo>
                  <a:pt x="0" y="9674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687770" y="6863097"/>
            <a:ext cx="1052430" cy="990600"/>
          </a:xfrm>
          <a:custGeom>
            <a:avLst/>
            <a:gdLst/>
            <a:ahLst/>
            <a:cxnLst/>
            <a:rect r="r" b="b" t="t" l="l"/>
            <a:pathLst>
              <a:path h="990600" w="1052430">
                <a:moveTo>
                  <a:pt x="0" y="0"/>
                </a:moveTo>
                <a:lnTo>
                  <a:pt x="1052431" y="0"/>
                </a:lnTo>
                <a:lnTo>
                  <a:pt x="1052431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037995" y="3497589"/>
            <a:ext cx="510620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62D3D"/>
                </a:solidFill>
                <a:latin typeface="Montserrat"/>
                <a:ea typeface="Montserrat"/>
                <a:cs typeface="Montserrat"/>
                <a:sym typeface="Montserrat"/>
              </a:rPr>
              <a:t>Falta de informação em relação a localização dos ambientes internos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1028700"/>
            <a:ext cx="1828800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sz="8299">
                <a:solidFill>
                  <a:srgbClr val="062D3D"/>
                </a:solidFill>
                <a:latin typeface="Anton"/>
                <a:ea typeface="Anton"/>
                <a:cs typeface="Anton"/>
                <a:sym typeface="Anton"/>
              </a:rPr>
              <a:t>PROBLEMA / SOLUÇÃO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44202" y="3764289"/>
            <a:ext cx="509587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62D3D"/>
                </a:solidFill>
                <a:latin typeface="Montserrat"/>
                <a:ea typeface="Montserrat"/>
                <a:cs typeface="Montserrat"/>
                <a:sym typeface="Montserrat"/>
              </a:rPr>
              <a:t>Oferece uma solução de navegação interna.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18945" y="7051641"/>
            <a:ext cx="51062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62D3D"/>
                </a:solidFill>
                <a:latin typeface="Montserrat"/>
                <a:ea typeface="Montserrat"/>
                <a:cs typeface="Montserrat"/>
                <a:sym typeface="Montserrat"/>
              </a:rPr>
              <a:t>Dificuldade de navegação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63252" y="6272547"/>
            <a:ext cx="509587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62D3D"/>
                </a:solidFill>
                <a:latin typeface="Montserrat"/>
                <a:ea typeface="Montserrat"/>
                <a:cs typeface="Montserrat"/>
                <a:sym typeface="Montserrat"/>
              </a:rPr>
              <a:t>Reduzindo a confusão e melhorando a experiência do usuário em uma ampla variedade de contextos.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5995171" y="999739"/>
            <a:ext cx="1416529" cy="906422"/>
            <a:chOff x="0" y="0"/>
            <a:chExt cx="1888706" cy="12085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24146" y="63367"/>
              <a:ext cx="694029" cy="367835"/>
            </a:xfrm>
            <a:custGeom>
              <a:avLst/>
              <a:gdLst/>
              <a:ahLst/>
              <a:cxnLst/>
              <a:rect r="r" b="b" t="t" l="l"/>
              <a:pathLst>
                <a:path h="367835" w="694029">
                  <a:moveTo>
                    <a:pt x="0" y="0"/>
                  </a:moveTo>
                  <a:lnTo>
                    <a:pt x="694029" y="0"/>
                  </a:lnTo>
                  <a:lnTo>
                    <a:pt x="694029" y="367836"/>
                  </a:lnTo>
                  <a:lnTo>
                    <a:pt x="0" y="367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83137" y="85725"/>
              <a:ext cx="1805569" cy="428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7"/>
                </a:lnSpc>
              </a:pPr>
              <a:r>
                <a:rPr lang="en-US" sz="2538" spc="-15">
                  <a:solidFill>
                    <a:srgbClr val="062D3D"/>
                  </a:solidFill>
                  <a:latin typeface="Anton"/>
                  <a:ea typeface="Anton"/>
                  <a:cs typeface="Anton"/>
                  <a:sym typeface="Anton"/>
                </a:rPr>
                <a:t>INDOOR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458014"/>
              <a:ext cx="1888706" cy="750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7"/>
                </a:lnSpc>
              </a:pPr>
              <a:r>
                <a:rPr lang="en-US" sz="4175" spc="-25">
                  <a:solidFill>
                    <a:srgbClr val="062D3D"/>
                  </a:solidFill>
                  <a:latin typeface="Anton"/>
                  <a:ea typeface="Anton"/>
                  <a:cs typeface="Anton"/>
                  <a:sym typeface="Anton"/>
                </a:rPr>
                <a:t>ROUTES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1728" y="0"/>
            <a:ext cx="22689728" cy="12752571"/>
          </a:xfrm>
          <a:custGeom>
            <a:avLst/>
            <a:gdLst/>
            <a:ahLst/>
            <a:cxnLst/>
            <a:rect r="r" b="b" t="t" l="l"/>
            <a:pathLst>
              <a:path h="12752571" w="22689728">
                <a:moveTo>
                  <a:pt x="0" y="0"/>
                </a:moveTo>
                <a:lnTo>
                  <a:pt x="22689728" y="0"/>
                </a:lnTo>
                <a:lnTo>
                  <a:pt x="22689728" y="12752571"/>
                </a:lnTo>
                <a:lnTo>
                  <a:pt x="0" y="12752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00" t="-60091" r="-33555" b="-1221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62D3D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9163050" y="4527135"/>
            <a:ext cx="0" cy="210553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898450" y="5667490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100" y="0"/>
                </a:lnTo>
                <a:lnTo>
                  <a:pt x="4491100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38100" cap="rnd">
            <a:solidFill>
              <a:srgbClr val="FBF8F1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098658" y="5579902"/>
            <a:ext cx="4029253" cy="4039352"/>
          </a:xfrm>
          <a:custGeom>
            <a:avLst/>
            <a:gdLst/>
            <a:ahLst/>
            <a:cxnLst/>
            <a:rect r="r" b="b" t="t" l="l"/>
            <a:pathLst>
              <a:path h="4039352" w="4029253">
                <a:moveTo>
                  <a:pt x="0" y="0"/>
                </a:moveTo>
                <a:lnTo>
                  <a:pt x="4029253" y="0"/>
                </a:lnTo>
                <a:lnTo>
                  <a:pt x="4029253" y="4039352"/>
                </a:lnTo>
                <a:lnTo>
                  <a:pt x="0" y="4039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05658" y="6042030"/>
            <a:ext cx="447668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1969" y="1473489"/>
            <a:ext cx="13204063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BF8F1"/>
                </a:solidFill>
                <a:latin typeface="Anton"/>
                <a:ea typeface="Anton"/>
                <a:cs typeface="Anton"/>
                <a:sym typeface="Anton"/>
              </a:rPr>
              <a:t>Proposta: 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BF8F1"/>
                </a:solidFill>
                <a:latin typeface="Anton"/>
                <a:ea typeface="Anton"/>
                <a:cs typeface="Anton"/>
                <a:sym typeface="Anton"/>
              </a:rPr>
              <a:t>Sistema para Mapeamento Interno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995171" y="999739"/>
            <a:ext cx="1416529" cy="906422"/>
            <a:chOff x="0" y="0"/>
            <a:chExt cx="1888706" cy="12085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4146" y="63367"/>
              <a:ext cx="694029" cy="367835"/>
            </a:xfrm>
            <a:custGeom>
              <a:avLst/>
              <a:gdLst/>
              <a:ahLst/>
              <a:cxnLst/>
              <a:rect r="r" b="b" t="t" l="l"/>
              <a:pathLst>
                <a:path h="367835" w="694029">
                  <a:moveTo>
                    <a:pt x="0" y="0"/>
                  </a:moveTo>
                  <a:lnTo>
                    <a:pt x="694029" y="0"/>
                  </a:lnTo>
                  <a:lnTo>
                    <a:pt x="694029" y="367836"/>
                  </a:lnTo>
                  <a:lnTo>
                    <a:pt x="0" y="367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3137" y="85725"/>
              <a:ext cx="1805569" cy="428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7"/>
                </a:lnSpc>
              </a:pPr>
              <a:r>
                <a:rPr lang="en-US" sz="2538" spc="-15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INDOOR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58014"/>
              <a:ext cx="1888706" cy="750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7"/>
                </a:lnSpc>
              </a:pPr>
              <a:r>
                <a:rPr lang="en-US" sz="4175" spc="-25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ROUTES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76" r="-104" b="-369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F8F1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995171" y="999739"/>
            <a:ext cx="1416529" cy="899958"/>
            <a:chOff x="0" y="0"/>
            <a:chExt cx="1888706" cy="1199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4146" y="63367"/>
              <a:ext cx="694029" cy="367835"/>
            </a:xfrm>
            <a:custGeom>
              <a:avLst/>
              <a:gdLst/>
              <a:ahLst/>
              <a:cxnLst/>
              <a:rect r="r" b="b" t="t" l="l"/>
              <a:pathLst>
                <a:path h="367835" w="694029">
                  <a:moveTo>
                    <a:pt x="0" y="0"/>
                  </a:moveTo>
                  <a:lnTo>
                    <a:pt x="694029" y="0"/>
                  </a:lnTo>
                  <a:lnTo>
                    <a:pt x="694029" y="367836"/>
                  </a:lnTo>
                  <a:lnTo>
                    <a:pt x="0" y="367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3137" y="85725"/>
              <a:ext cx="1805569" cy="428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7"/>
                </a:lnSpc>
              </a:pPr>
              <a:r>
                <a:rPr lang="en-US" sz="2538" spc="-15">
                  <a:solidFill>
                    <a:srgbClr val="062D3D"/>
                  </a:solidFill>
                  <a:latin typeface="Anton"/>
                  <a:ea typeface="Anton"/>
                  <a:cs typeface="Anton"/>
                  <a:sym typeface="Anton"/>
                </a:rPr>
                <a:t>INDOOR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58014"/>
              <a:ext cx="1888706" cy="741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7"/>
                </a:lnSpc>
              </a:pPr>
              <a:r>
                <a:rPr lang="en-US" sz="4175" spc="-25">
                  <a:solidFill>
                    <a:srgbClr val="062D3D"/>
                  </a:solidFill>
                  <a:latin typeface="Anton"/>
                  <a:ea typeface="Anton"/>
                  <a:cs typeface="Anton"/>
                  <a:sym typeface="Anton"/>
                </a:rPr>
                <a:t>ROUTES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97519" y="3734536"/>
            <a:ext cx="4491099" cy="2474803"/>
            <a:chOff x="0" y="0"/>
            <a:chExt cx="1182841" cy="651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2841" cy="651800"/>
            </a:xfrm>
            <a:custGeom>
              <a:avLst/>
              <a:gdLst/>
              <a:ahLst/>
              <a:cxnLst/>
              <a:rect r="r" b="b" t="t" l="l"/>
              <a:pathLst>
                <a:path h="651800" w="1182841">
                  <a:moveTo>
                    <a:pt x="51715" y="0"/>
                  </a:moveTo>
                  <a:lnTo>
                    <a:pt x="1131126" y="0"/>
                  </a:lnTo>
                  <a:cubicBezTo>
                    <a:pt x="1159687" y="0"/>
                    <a:pt x="1182841" y="23154"/>
                    <a:pt x="1182841" y="51715"/>
                  </a:cubicBezTo>
                  <a:lnTo>
                    <a:pt x="1182841" y="600085"/>
                  </a:lnTo>
                  <a:cubicBezTo>
                    <a:pt x="1182841" y="628646"/>
                    <a:pt x="1159687" y="651800"/>
                    <a:pt x="1131126" y="651800"/>
                  </a:cubicBezTo>
                  <a:lnTo>
                    <a:pt x="51715" y="651800"/>
                  </a:lnTo>
                  <a:cubicBezTo>
                    <a:pt x="23154" y="651800"/>
                    <a:pt x="0" y="628646"/>
                    <a:pt x="0" y="600085"/>
                  </a:cubicBezTo>
                  <a:lnTo>
                    <a:pt x="0" y="51715"/>
                  </a:lnTo>
                  <a:cubicBezTo>
                    <a:pt x="0" y="23154"/>
                    <a:pt x="23154" y="0"/>
                    <a:pt x="517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493A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82841" cy="68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22508" y="4007955"/>
            <a:ext cx="4491099" cy="1927964"/>
            <a:chOff x="0" y="0"/>
            <a:chExt cx="1182841" cy="5077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2841" cy="507777"/>
            </a:xfrm>
            <a:custGeom>
              <a:avLst/>
              <a:gdLst/>
              <a:ahLst/>
              <a:cxnLst/>
              <a:rect r="r" b="b" t="t" l="l"/>
              <a:pathLst>
                <a:path h="507777" w="1182841">
                  <a:moveTo>
                    <a:pt x="51715" y="0"/>
                  </a:moveTo>
                  <a:lnTo>
                    <a:pt x="1131126" y="0"/>
                  </a:lnTo>
                  <a:cubicBezTo>
                    <a:pt x="1159687" y="0"/>
                    <a:pt x="1182841" y="23154"/>
                    <a:pt x="1182841" y="51715"/>
                  </a:cubicBezTo>
                  <a:lnTo>
                    <a:pt x="1182841" y="456061"/>
                  </a:lnTo>
                  <a:cubicBezTo>
                    <a:pt x="1182841" y="469777"/>
                    <a:pt x="1177392" y="482931"/>
                    <a:pt x="1167694" y="492630"/>
                  </a:cubicBezTo>
                  <a:cubicBezTo>
                    <a:pt x="1157995" y="502328"/>
                    <a:pt x="1144842" y="507777"/>
                    <a:pt x="1131126" y="507777"/>
                  </a:cubicBezTo>
                  <a:lnTo>
                    <a:pt x="51715" y="507777"/>
                  </a:lnTo>
                  <a:cubicBezTo>
                    <a:pt x="23154" y="507777"/>
                    <a:pt x="0" y="484623"/>
                    <a:pt x="0" y="456061"/>
                  </a:cubicBezTo>
                  <a:lnTo>
                    <a:pt x="0" y="51715"/>
                  </a:lnTo>
                  <a:cubicBezTo>
                    <a:pt x="0" y="23154"/>
                    <a:pt x="23154" y="0"/>
                    <a:pt x="517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493A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2841" cy="54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874393" y="4007955"/>
            <a:ext cx="4491099" cy="1927964"/>
            <a:chOff x="0" y="0"/>
            <a:chExt cx="1182841" cy="5077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2841" cy="507777"/>
            </a:xfrm>
            <a:custGeom>
              <a:avLst/>
              <a:gdLst/>
              <a:ahLst/>
              <a:cxnLst/>
              <a:rect r="r" b="b" t="t" l="l"/>
              <a:pathLst>
                <a:path h="507777" w="1182841">
                  <a:moveTo>
                    <a:pt x="51715" y="0"/>
                  </a:moveTo>
                  <a:lnTo>
                    <a:pt x="1131126" y="0"/>
                  </a:lnTo>
                  <a:cubicBezTo>
                    <a:pt x="1159687" y="0"/>
                    <a:pt x="1182841" y="23154"/>
                    <a:pt x="1182841" y="51715"/>
                  </a:cubicBezTo>
                  <a:lnTo>
                    <a:pt x="1182841" y="456061"/>
                  </a:lnTo>
                  <a:cubicBezTo>
                    <a:pt x="1182841" y="469777"/>
                    <a:pt x="1177392" y="482931"/>
                    <a:pt x="1167694" y="492630"/>
                  </a:cubicBezTo>
                  <a:cubicBezTo>
                    <a:pt x="1157995" y="502328"/>
                    <a:pt x="1144842" y="507777"/>
                    <a:pt x="1131126" y="507777"/>
                  </a:cubicBezTo>
                  <a:lnTo>
                    <a:pt x="51715" y="507777"/>
                  </a:lnTo>
                  <a:cubicBezTo>
                    <a:pt x="23154" y="507777"/>
                    <a:pt x="0" y="484623"/>
                    <a:pt x="0" y="456061"/>
                  </a:cubicBezTo>
                  <a:lnTo>
                    <a:pt x="0" y="51715"/>
                  </a:lnTo>
                  <a:cubicBezTo>
                    <a:pt x="0" y="23154"/>
                    <a:pt x="23154" y="0"/>
                    <a:pt x="517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493A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82841" cy="545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4168057" y="5935920"/>
            <a:ext cx="0" cy="1528627"/>
          </a:xfrm>
          <a:prstGeom prst="line">
            <a:avLst/>
          </a:prstGeom>
          <a:ln cap="flat" w="38100">
            <a:solidFill>
              <a:srgbClr val="5493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9163050" y="6209339"/>
            <a:ext cx="0" cy="1255208"/>
          </a:xfrm>
          <a:prstGeom prst="line">
            <a:avLst/>
          </a:prstGeom>
          <a:ln cap="flat" w="38100">
            <a:solidFill>
              <a:srgbClr val="5493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4129468" y="5935920"/>
            <a:ext cx="0" cy="1528746"/>
          </a:xfrm>
          <a:prstGeom prst="line">
            <a:avLst/>
          </a:prstGeom>
          <a:ln cap="flat" w="38100">
            <a:solidFill>
              <a:srgbClr val="5493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2838179" y="7855072"/>
            <a:ext cx="2659757" cy="1625776"/>
          </a:xfrm>
          <a:custGeom>
            <a:avLst/>
            <a:gdLst/>
            <a:ahLst/>
            <a:cxnLst/>
            <a:rect r="r" b="b" t="t" l="l"/>
            <a:pathLst>
              <a:path h="1625776" w="2659757">
                <a:moveTo>
                  <a:pt x="0" y="0"/>
                </a:moveTo>
                <a:lnTo>
                  <a:pt x="2659757" y="0"/>
                </a:lnTo>
                <a:lnTo>
                  <a:pt x="2659757" y="1625776"/>
                </a:lnTo>
                <a:lnTo>
                  <a:pt x="0" y="1625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72436" y="7855072"/>
            <a:ext cx="1781229" cy="1625776"/>
          </a:xfrm>
          <a:custGeom>
            <a:avLst/>
            <a:gdLst/>
            <a:ahLst/>
            <a:cxnLst/>
            <a:rect r="r" b="b" t="t" l="l"/>
            <a:pathLst>
              <a:path h="1625776" w="1781229">
                <a:moveTo>
                  <a:pt x="0" y="0"/>
                </a:moveTo>
                <a:lnTo>
                  <a:pt x="1781228" y="0"/>
                </a:lnTo>
                <a:lnTo>
                  <a:pt x="1781228" y="1625776"/>
                </a:lnTo>
                <a:lnTo>
                  <a:pt x="0" y="1625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851844" y="7855072"/>
            <a:ext cx="2555248" cy="1625776"/>
          </a:xfrm>
          <a:custGeom>
            <a:avLst/>
            <a:gdLst/>
            <a:ahLst/>
            <a:cxnLst/>
            <a:rect r="r" b="b" t="t" l="l"/>
            <a:pathLst>
              <a:path h="1625776" w="2555248">
                <a:moveTo>
                  <a:pt x="0" y="0"/>
                </a:moveTo>
                <a:lnTo>
                  <a:pt x="2555247" y="0"/>
                </a:lnTo>
                <a:lnTo>
                  <a:pt x="2555247" y="1625776"/>
                </a:lnTo>
                <a:lnTo>
                  <a:pt x="0" y="1625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22508" y="4330587"/>
            <a:ext cx="4491099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62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ASSINATURA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94718" y="4021025"/>
            <a:ext cx="4491099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062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LICENCIAMENTO PARA INSTITUIÇÕES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41969" y="1656208"/>
            <a:ext cx="1320406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62D3D"/>
                </a:solidFill>
                <a:latin typeface="Anton"/>
                <a:ea typeface="Anton"/>
                <a:cs typeface="Anton"/>
                <a:sym typeface="Anton"/>
              </a:rPr>
              <a:t>Modelo de Receita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74393" y="4330587"/>
            <a:ext cx="4491099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62D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PARCERIAS ESTRATÉGICAS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70077" y="0"/>
            <a:ext cx="4747846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416529" cy="906422"/>
            <a:chOff x="0" y="0"/>
            <a:chExt cx="1888706" cy="12085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4146" y="63367"/>
              <a:ext cx="694029" cy="367835"/>
            </a:xfrm>
            <a:custGeom>
              <a:avLst/>
              <a:gdLst/>
              <a:ahLst/>
              <a:cxnLst/>
              <a:rect r="r" b="b" t="t" l="l"/>
              <a:pathLst>
                <a:path h="367835" w="694029">
                  <a:moveTo>
                    <a:pt x="0" y="0"/>
                  </a:moveTo>
                  <a:lnTo>
                    <a:pt x="694029" y="0"/>
                  </a:lnTo>
                  <a:lnTo>
                    <a:pt x="694029" y="367836"/>
                  </a:lnTo>
                  <a:lnTo>
                    <a:pt x="0" y="367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3137" y="85725"/>
              <a:ext cx="1805569" cy="428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7"/>
                </a:lnSpc>
              </a:pPr>
              <a:r>
                <a:rPr lang="en-US" sz="2538" spc="-15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INDOOR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58014"/>
              <a:ext cx="1888706" cy="750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7"/>
                </a:lnSpc>
              </a:pPr>
              <a:r>
                <a:rPr lang="en-US" sz="4175" spc="-25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ROUTES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8430" y="2741060"/>
            <a:ext cx="5434261" cy="1324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b="true" sz="3806" spc="540">
                <a:solidFill>
                  <a:srgbClr val="FBF8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VIDEO </a:t>
            </a:r>
          </a:p>
          <a:p>
            <a:pPr algn="ctr">
              <a:lnSpc>
                <a:spcPts val="5329"/>
              </a:lnSpc>
              <a:spcBef>
                <a:spcPct val="0"/>
              </a:spcBef>
            </a:pPr>
            <a:r>
              <a:rPr lang="en-US" b="true" sz="3806" spc="540">
                <a:solidFill>
                  <a:srgbClr val="FBF8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DEMONSTRATIVO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7" r="0" b="-1433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62D3D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6906811" y="2346722"/>
            <a:ext cx="10287000" cy="5593556"/>
          </a:xfrm>
          <a:custGeom>
            <a:avLst/>
            <a:gdLst/>
            <a:ahLst/>
            <a:cxnLst/>
            <a:rect r="r" b="b" t="t" l="l"/>
            <a:pathLst>
              <a:path h="5593556" w="10287000">
                <a:moveTo>
                  <a:pt x="0" y="0"/>
                </a:moveTo>
                <a:lnTo>
                  <a:pt x="10287000" y="0"/>
                </a:lnTo>
                <a:lnTo>
                  <a:pt x="10287000" y="5593556"/>
                </a:lnTo>
                <a:lnTo>
                  <a:pt x="0" y="5593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2407" y="1028700"/>
            <a:ext cx="15554869" cy="14682845"/>
            <a:chOff x="0" y="0"/>
            <a:chExt cx="20739825" cy="195771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739825" cy="19577127"/>
            </a:xfrm>
            <a:custGeom>
              <a:avLst/>
              <a:gdLst/>
              <a:ahLst/>
              <a:cxnLst/>
              <a:rect r="r" b="b" t="t" l="l"/>
              <a:pathLst>
                <a:path h="19577127" w="20739825">
                  <a:moveTo>
                    <a:pt x="0" y="0"/>
                  </a:moveTo>
                  <a:lnTo>
                    <a:pt x="20739825" y="0"/>
                  </a:lnTo>
                  <a:lnTo>
                    <a:pt x="20739825" y="19577127"/>
                  </a:lnTo>
                  <a:lnTo>
                    <a:pt x="0" y="19577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995171" y="999739"/>
            <a:ext cx="1416529" cy="906422"/>
            <a:chOff x="0" y="0"/>
            <a:chExt cx="1888706" cy="12085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4146" y="63367"/>
              <a:ext cx="694029" cy="367835"/>
            </a:xfrm>
            <a:custGeom>
              <a:avLst/>
              <a:gdLst/>
              <a:ahLst/>
              <a:cxnLst/>
              <a:rect r="r" b="b" t="t" l="l"/>
              <a:pathLst>
                <a:path h="367835" w="694029">
                  <a:moveTo>
                    <a:pt x="0" y="0"/>
                  </a:moveTo>
                  <a:lnTo>
                    <a:pt x="694029" y="0"/>
                  </a:lnTo>
                  <a:lnTo>
                    <a:pt x="694029" y="367836"/>
                  </a:lnTo>
                  <a:lnTo>
                    <a:pt x="0" y="367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3137" y="85725"/>
              <a:ext cx="1805569" cy="428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57"/>
                </a:lnSpc>
              </a:pPr>
              <a:r>
                <a:rPr lang="en-US" sz="2538" spc="-15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INDOOR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58014"/>
              <a:ext cx="1888706" cy="750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7"/>
                </a:lnSpc>
              </a:pPr>
              <a:r>
                <a:rPr lang="en-US" sz="4175" spc="-25">
                  <a:solidFill>
                    <a:srgbClr val="FBF8F1"/>
                  </a:solidFill>
                  <a:latin typeface="Anton"/>
                  <a:ea typeface="Anton"/>
                  <a:cs typeface="Anton"/>
                  <a:sym typeface="Anton"/>
                </a:rPr>
                <a:t>ROUTES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89629" y="6305954"/>
            <a:ext cx="583259" cy="583259"/>
          </a:xfrm>
          <a:custGeom>
            <a:avLst/>
            <a:gdLst/>
            <a:ahLst/>
            <a:cxnLst/>
            <a:rect r="r" b="b" t="t" l="l"/>
            <a:pathLst>
              <a:path h="583259" w="583259">
                <a:moveTo>
                  <a:pt x="0" y="0"/>
                </a:moveTo>
                <a:lnTo>
                  <a:pt x="583259" y="0"/>
                </a:lnTo>
                <a:lnTo>
                  <a:pt x="583259" y="583260"/>
                </a:lnTo>
                <a:lnTo>
                  <a:pt x="0" y="583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05435" y="3215129"/>
            <a:ext cx="7704552" cy="271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3"/>
              </a:lnSpc>
            </a:pPr>
            <a:r>
              <a:rPr lang="en-US" sz="15873">
                <a:solidFill>
                  <a:srgbClr val="FBF8F1"/>
                </a:solidFill>
                <a:latin typeface="Anton"/>
                <a:ea typeface="Anton"/>
                <a:cs typeface="Anton"/>
                <a:sym typeface="Anton"/>
              </a:rPr>
              <a:t>Produção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4813" y="6315988"/>
            <a:ext cx="6689449" cy="50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2"/>
              </a:lnSpc>
            </a:pPr>
            <a:r>
              <a:rPr lang="en-US" sz="2952" u="sng">
                <a:solidFill>
                  <a:srgbClr val="FBF8F1"/>
                </a:solidFill>
                <a:latin typeface="Montserrat"/>
                <a:ea typeface="Montserrat"/>
                <a:cs typeface="Montserrat"/>
                <a:sym typeface="Montserrat"/>
              </a:rPr>
              <a:t>https://indoorroutes.com.br/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DAGWBq6WNxY</dc:identifier>
  <dcterms:modified xsi:type="dcterms:W3CDTF">2011-08-01T06:04:30Z</dcterms:modified>
  <cp:revision>1</cp:revision>
  <dc:title>Pitch Indoor Routes - 2</dc:title>
</cp:coreProperties>
</file>